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75" r:id="rId8"/>
    <p:sldId id="262" r:id="rId9"/>
    <p:sldId id="263" r:id="rId10"/>
    <p:sldId id="276" r:id="rId11"/>
    <p:sldId id="268" r:id="rId1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04" userDrawn="1">
          <p15:clr>
            <a:srgbClr val="A4A3A4"/>
          </p15:clr>
        </p15:guide>
        <p15:guide id="2" pos="597" userDrawn="1">
          <p15:clr>
            <a:srgbClr val="A4A3A4"/>
          </p15:clr>
        </p15:guide>
        <p15:guide id="3" pos="665" userDrawn="1">
          <p15:clr>
            <a:srgbClr val="A4A3A4"/>
          </p15:clr>
        </p15:guide>
        <p15:guide id="4" orient="horz" pos="3952" userDrawn="1">
          <p15:clr>
            <a:srgbClr val="A4A3A4"/>
          </p15:clr>
        </p15:guide>
        <p15:guide id="5" orient="horz" pos="14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7E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7" autoAdjust="0"/>
    <p:restoredTop sz="94660"/>
  </p:normalViewPr>
  <p:slideViewPr>
    <p:cSldViewPr snapToGrid="0">
      <p:cViewPr varScale="1">
        <p:scale>
          <a:sx n="159" d="100"/>
          <a:sy n="159" d="100"/>
        </p:scale>
        <p:origin x="2544" y="132"/>
      </p:cViewPr>
      <p:guideLst>
        <p:guide orient="horz" pos="504"/>
        <p:guide pos="597"/>
        <p:guide pos="665"/>
        <p:guide orient="horz" pos="3952"/>
        <p:guide orient="horz" pos="14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76B224E2-FB1C-DAF4-36B7-DCED6D56B5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714714" y="6485428"/>
            <a:ext cx="3086100" cy="236048"/>
          </a:xfrm>
          <a:prstGeom prst="rect">
            <a:avLst/>
          </a:prstGeom>
        </p:spPr>
        <p:txBody>
          <a:bodyPr/>
          <a:lstStyle>
            <a:lvl1pPr algn="ctr"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de-DE" dirty="0"/>
          </a:p>
        </p:txBody>
      </p:sp>
      <p:cxnSp>
        <p:nvCxnSpPr>
          <p:cNvPr id="8" name="Gerader Verbinder 7">
            <a:extLst>
              <a:ext uri="{FF2B5EF4-FFF2-40B4-BE49-F238E27FC236}">
                <a16:creationId xmlns:a16="http://schemas.microsoft.com/office/drawing/2014/main" id="{559DCCE6-F482-3101-67A1-ED11A2AAAA5A}"/>
              </a:ext>
            </a:extLst>
          </p:cNvPr>
          <p:cNvCxnSpPr/>
          <p:nvPr userDrawn="1"/>
        </p:nvCxnSpPr>
        <p:spPr>
          <a:xfrm flipV="1">
            <a:off x="323528" y="7447"/>
            <a:ext cx="0" cy="6850553"/>
          </a:xfrm>
          <a:prstGeom prst="line">
            <a:avLst/>
          </a:prstGeom>
          <a:ln>
            <a:solidFill>
              <a:srgbClr val="EE7F01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9" name="Text Box 16">
            <a:extLst>
              <a:ext uri="{FF2B5EF4-FFF2-40B4-BE49-F238E27FC236}">
                <a16:creationId xmlns:a16="http://schemas.microsoft.com/office/drawing/2014/main" id="{19A7CCBC-715C-F3CF-A38B-A9F7738CE7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" y="6556924"/>
            <a:ext cx="323528" cy="184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algn="ctr">
              <a:spcBef>
                <a:spcPct val="50000"/>
              </a:spcBef>
              <a:defRPr/>
            </a:pPr>
            <a:r>
              <a:rPr lang="de-DE" sz="750" dirty="0">
                <a:solidFill>
                  <a:schemeClr val="bg2"/>
                </a:solidFill>
                <a:latin typeface="Arial" panose="020B0604020202020204" pitchFamily="34" charset="0"/>
                <a:ea typeface="Apex New Light" panose="02010600040501010103" pitchFamily="50" charset="0"/>
                <a:cs typeface="Arial" panose="020B0604020202020204" pitchFamily="34" charset="0"/>
              </a:rPr>
              <a:t>igus</a:t>
            </a:r>
            <a:r>
              <a:rPr lang="de-DE" sz="750" baseline="30000" dirty="0">
                <a:solidFill>
                  <a:schemeClr val="bg2"/>
                </a:solidFill>
                <a:latin typeface="Arial" panose="020B0604020202020204" pitchFamily="34" charset="0"/>
                <a:ea typeface="Apex New Light" panose="02010600040501010103" pitchFamily="50" charset="0"/>
                <a:cs typeface="Arial" panose="020B0604020202020204" pitchFamily="34" charset="0"/>
              </a:rPr>
              <a:t>®</a:t>
            </a:r>
            <a:r>
              <a:rPr lang="de-DE" sz="750" dirty="0">
                <a:solidFill>
                  <a:schemeClr val="bg2"/>
                </a:solidFill>
                <a:latin typeface="Arial" panose="020B0604020202020204" pitchFamily="34" charset="0"/>
                <a:ea typeface="Apex New Light" panose="02010600040501010103" pitchFamily="50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0" name="Text Box 16">
            <a:extLst>
              <a:ext uri="{FF2B5EF4-FFF2-40B4-BE49-F238E27FC236}">
                <a16:creationId xmlns:a16="http://schemas.microsoft.com/office/drawing/2014/main" id="{C4C50DBA-7EB7-1EAD-8A8B-90F9635C5F7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921950" y="6561746"/>
            <a:ext cx="2016249" cy="112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75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igus </a:t>
            </a:r>
            <a:r>
              <a:rPr lang="de-DE" sz="75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education</a:t>
            </a:r>
            <a:r>
              <a:rPr lang="de-DE" sz="75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75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academy</a:t>
            </a:r>
            <a:endParaRPr lang="de-DE" sz="75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>
              <a:spcBef>
                <a:spcPct val="50000"/>
              </a:spcBef>
              <a:defRPr/>
            </a:pPr>
            <a:endParaRPr lang="de-DE" sz="750" baseline="0" dirty="0">
              <a:solidFill>
                <a:schemeClr val="bg2"/>
              </a:solidFill>
              <a:latin typeface="Arial" panose="020B0604020202020204" pitchFamily="34" charset="0"/>
              <a:ea typeface="Apex New Light" panose="02010600040501010103" pitchFamily="50" charset="0"/>
              <a:cs typeface="Arial" panose="020B0604020202020204" pitchFamily="34" charset="0"/>
            </a:endParaRP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DE64CD0F-0413-BAFD-E008-79A6F3E0A1C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3086" y="122107"/>
            <a:ext cx="1104795" cy="570591"/>
          </a:xfrm>
          <a:prstGeom prst="rect">
            <a:avLst/>
          </a:prstGeom>
        </p:spPr>
      </p:pic>
      <p:cxnSp>
        <p:nvCxnSpPr>
          <p:cNvPr id="12" name="Gerader Verbinder 11">
            <a:extLst>
              <a:ext uri="{FF2B5EF4-FFF2-40B4-BE49-F238E27FC236}">
                <a16:creationId xmlns:a16="http://schemas.microsoft.com/office/drawing/2014/main" id="{04B10F6B-816E-4AD8-4F47-DF3C5E3F500A}"/>
              </a:ext>
            </a:extLst>
          </p:cNvPr>
          <p:cNvCxnSpPr>
            <a:cxnSpLocks/>
          </p:cNvCxnSpPr>
          <p:nvPr userDrawn="1"/>
        </p:nvCxnSpPr>
        <p:spPr>
          <a:xfrm flipH="1">
            <a:off x="0" y="6485428"/>
            <a:ext cx="12192000" cy="0"/>
          </a:xfrm>
          <a:prstGeom prst="line">
            <a:avLst/>
          </a:prstGeom>
          <a:ln>
            <a:solidFill>
              <a:srgbClr val="EE7F01">
                <a:alpha val="90000"/>
              </a:srgb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880158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1E341A0-A4C5-2391-5751-63DA01157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A668C358-ABDB-7FD9-BE06-63A680F0A21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75175D9-E177-1C78-57B7-485CC1D8850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30BBB7-89BA-4102-82CA-B0C0AEAECDC9}" type="datetimeFigureOut">
              <a:rPr lang="de-DE" smtClean="0"/>
              <a:t>12.08.2022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F4493E5-8AD0-41E4-618B-1D5251C43A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5680863-EA1C-4BB7-CFD1-E81A1B1FFD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1DF0230-EFA8-4066-BBC0-305A3D4998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534305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0CA07724-6165-76C2-5A07-9043B7E500E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3BCCC57C-AE46-1E92-E162-04CDEEE239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D6D075C-8FF4-E706-4E30-9D5424FFFBF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30BBB7-89BA-4102-82CA-B0C0AEAECDC9}" type="datetimeFigureOut">
              <a:rPr lang="de-DE" smtClean="0"/>
              <a:t>12.08.2022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EA5A037-EFFA-39B2-9F4C-FAFF0A5358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C28E64E-091F-88C5-138C-D850E2CAE6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1DF0230-EFA8-4066-BBC0-305A3D4998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33921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8FDEC82-A473-E0F4-25A9-533429E750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F9761A2-1CEC-9BBD-087F-16F34AD199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ECAA957-C3CC-7343-61EB-0146F70C88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30BBB7-89BA-4102-82CA-B0C0AEAECDC9}" type="datetimeFigureOut">
              <a:rPr lang="de-DE" smtClean="0"/>
              <a:t>12.08.2022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28E6F83-8C62-CAA9-5843-35DF26763C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8421C2A-9AA0-2874-8815-D3BA362CF9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1DF0230-EFA8-4066-BBC0-305A3D4998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912407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3AEA344-7C8D-6DEC-9EDD-4CD642D089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451CB79-21E1-EDE3-8AA5-48E105B3A4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F5D2F70-460B-311C-C18F-95AD465CB27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30BBB7-89BA-4102-82CA-B0C0AEAECDC9}" type="datetimeFigureOut">
              <a:rPr lang="de-DE" smtClean="0"/>
              <a:t>12.08.2022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9E1425D-AC8A-F9F9-2B11-584FF12F9F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8D42097-1A19-E3A7-A589-ED5C75651E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1DF0230-EFA8-4066-BBC0-305A3D4998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050666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90CAFE9-B90C-9A8D-F9A3-A62CF16494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8180C14-C274-851D-B945-E50017547C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048775C0-5046-B5E3-CFF1-CC6A720D1F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6D79967C-B0C1-53AE-7BAD-EFAAFF678A0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30BBB7-89BA-4102-82CA-B0C0AEAECDC9}" type="datetimeFigureOut">
              <a:rPr lang="de-DE" smtClean="0"/>
              <a:t>12.08.2022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D3CFBAFD-6B0C-2791-F255-1C71C79B8C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D353E6EF-2E72-CD20-7A7B-4C4E01B769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1DF0230-EFA8-4066-BBC0-305A3D4998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27343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05A60B4-646C-93E9-164C-8AFE7F6ACF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0CC5F14-A02F-4B8B-83D0-580B21C236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D3F8A682-2853-A03E-045C-5E3430DBC7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E0BB546B-D113-84C2-E613-98045BA26A2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CC1EADF1-EA06-B78F-BC87-AEB721981BD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8FF58173-5560-C10E-B227-87FE99878E2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30BBB7-89BA-4102-82CA-B0C0AEAECDC9}" type="datetimeFigureOut">
              <a:rPr lang="de-DE" smtClean="0"/>
              <a:t>12.08.2022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0A8449BF-6578-3B67-D42C-FDB77A2EA3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057D800E-6FB8-3245-FA03-C5991B46BC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1DF0230-EFA8-4066-BBC0-305A3D4998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087285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A026CE6-8F67-9A72-3527-BC81D41F42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5E665D7-492B-A36D-DF97-BF66936EF10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30BBB7-89BA-4102-82CA-B0C0AEAECDC9}" type="datetimeFigureOut">
              <a:rPr lang="de-DE" smtClean="0"/>
              <a:t>12.08.2022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1DC26288-4F77-4E71-71D3-2D28664FA1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50450E1C-3813-2A06-ACE6-1281A869D8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1DF0230-EFA8-4066-BBC0-305A3D4998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596123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A2117653-0822-9F5A-C436-9C554CBAF9F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30BBB7-89BA-4102-82CA-B0C0AEAECDC9}" type="datetimeFigureOut">
              <a:rPr lang="de-DE" smtClean="0"/>
              <a:t>12.08.2022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56F599F-13FB-FC37-8B60-39A0BEF6BE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B1AB06F-6C1C-EDB1-1D86-6C59A3E2BB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1DF0230-EFA8-4066-BBC0-305A3D4998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120883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A1363E0-3E34-6FA0-7ACD-0AF4F111B4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06592CF-72AB-79F3-275F-8A8CC7318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476C82FF-9B15-74DE-D00F-770E3B9BF5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FD8E19BD-BA1C-C419-E5D8-0ACFE593B7C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30BBB7-89BA-4102-82CA-B0C0AEAECDC9}" type="datetimeFigureOut">
              <a:rPr lang="de-DE" smtClean="0"/>
              <a:t>12.08.2022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89EA23E6-99F9-2714-B456-FA2846F2BC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54F2A217-08F2-0257-FEBB-4501E0DCE1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1DF0230-EFA8-4066-BBC0-305A3D4998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029148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8348AF-DF58-AA5F-E317-A2638CEB56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4F7869CA-ED0C-4625-E5DB-D07975F5868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8BEA8545-8584-0215-E095-422677DD90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86E041FC-A441-AE91-9AB5-5796FF4C5AF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30BBB7-89BA-4102-82CA-B0C0AEAECDC9}" type="datetimeFigureOut">
              <a:rPr lang="de-DE" smtClean="0"/>
              <a:t>12.08.2022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C6FB08D9-98E4-1310-333B-B56888EAFD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A6D11ED2-8AB2-F7FA-97DE-C782A62A07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1DF0230-EFA8-4066-BBC0-305A3D4998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750426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04098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svg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mp"/><Relationship Id="rId2" Type="http://schemas.openxmlformats.org/officeDocument/2006/relationships/image" Target="../media/image6.tmp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fik 15">
            <a:extLst>
              <a:ext uri="{FF2B5EF4-FFF2-40B4-BE49-F238E27FC236}">
                <a16:creationId xmlns:a16="http://schemas.microsoft.com/office/drawing/2014/main" id="{E0FF1773-B52C-4839-4A5E-07D8680F30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itel 1">
            <a:extLst>
              <a:ext uri="{FF2B5EF4-FFF2-40B4-BE49-F238E27FC236}">
                <a16:creationId xmlns:a16="http://schemas.microsoft.com/office/drawing/2014/main" id="{B2DDFF77-CA69-BC34-A169-D06898B2C97B}"/>
              </a:ext>
            </a:extLst>
          </p:cNvPr>
          <p:cNvSpPr txBox="1">
            <a:spLocks/>
          </p:cNvSpPr>
          <p:nvPr/>
        </p:nvSpPr>
        <p:spPr>
          <a:xfrm>
            <a:off x="333742" y="4439595"/>
            <a:ext cx="9090837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de-DE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Modul 1 – Block 3 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8FD39EFB-F67B-7D3E-C9DF-F2BE8F326C23}"/>
              </a:ext>
            </a:extLst>
          </p:cNvPr>
          <p:cNvSpPr txBox="1"/>
          <p:nvPr/>
        </p:nvSpPr>
        <p:spPr>
          <a:xfrm>
            <a:off x="333741" y="5928429"/>
            <a:ext cx="9582615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de-DE" sz="2800" dirty="0">
                <a:solidFill>
                  <a:schemeClr val="bg1"/>
                </a:solidFill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Weitere Grundlagen...</a:t>
            </a:r>
          </a:p>
        </p:txBody>
      </p:sp>
      <p:sp>
        <p:nvSpPr>
          <p:cNvPr id="2" name="Ellipse 1">
            <a:extLst>
              <a:ext uri="{FF2B5EF4-FFF2-40B4-BE49-F238E27FC236}">
                <a16:creationId xmlns:a16="http://schemas.microsoft.com/office/drawing/2014/main" id="{95B4F5A8-0CF3-2C92-8BAE-2000E245B408}"/>
              </a:ext>
            </a:extLst>
          </p:cNvPr>
          <p:cNvSpPr/>
          <p:nvPr/>
        </p:nvSpPr>
        <p:spPr>
          <a:xfrm>
            <a:off x="11532168" y="5641181"/>
            <a:ext cx="466725" cy="466725"/>
          </a:xfrm>
          <a:prstGeom prst="ellipse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" name="Ellipse 2">
            <a:extLst>
              <a:ext uri="{FF2B5EF4-FFF2-40B4-BE49-F238E27FC236}">
                <a16:creationId xmlns:a16="http://schemas.microsoft.com/office/drawing/2014/main" id="{DA5C064A-3B04-0A86-BCA6-DC8309F7AABD}"/>
              </a:ext>
            </a:extLst>
          </p:cNvPr>
          <p:cNvSpPr/>
          <p:nvPr/>
        </p:nvSpPr>
        <p:spPr>
          <a:xfrm>
            <a:off x="11532168" y="6207918"/>
            <a:ext cx="466725" cy="46672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6FBA6439-6E87-6EA7-3EA5-94A4F4D8C25D}"/>
              </a:ext>
            </a:extLst>
          </p:cNvPr>
          <p:cNvSpPr/>
          <p:nvPr/>
        </p:nvSpPr>
        <p:spPr>
          <a:xfrm>
            <a:off x="11532168" y="5064919"/>
            <a:ext cx="466725" cy="46672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031460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Ein Bild, das Werkzeug, Automat enthält.&#10;&#10;Automatisch generierte Beschreibung">
            <a:extLst>
              <a:ext uri="{FF2B5EF4-FFF2-40B4-BE49-F238E27FC236}">
                <a16:creationId xmlns:a16="http://schemas.microsoft.com/office/drawing/2014/main" id="{A488B957-E1A0-C577-5017-F42963A67D4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" r="45947" b="-629"/>
          <a:stretch/>
        </p:blipFill>
        <p:spPr>
          <a:xfrm>
            <a:off x="7696200" y="3231065"/>
            <a:ext cx="4495801" cy="313932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F68372F-093B-09E8-E99A-7ECB46DF96D1}"/>
              </a:ext>
            </a:extLst>
          </p:cNvPr>
          <p:cNvSpPr txBox="1">
            <a:spLocks/>
          </p:cNvSpPr>
          <p:nvPr/>
        </p:nvSpPr>
        <p:spPr>
          <a:xfrm>
            <a:off x="822836" y="677430"/>
            <a:ext cx="8820472" cy="95137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EE7D0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CRI-Ethernet Interface</a:t>
            </a:r>
            <a:endParaRPr lang="en-US" sz="3600" b="1" dirty="0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3726B816-4667-0AA4-56F6-A9FE73D90B69}"/>
              </a:ext>
            </a:extLst>
          </p:cNvPr>
          <p:cNvSpPr txBox="1"/>
          <p:nvPr/>
        </p:nvSpPr>
        <p:spPr>
          <a:xfrm>
            <a:off x="847001" y="1548925"/>
            <a:ext cx="11106874" cy="37240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2400" b="1" dirty="0">
                <a:solidFill>
                  <a:srgbClr val="EF7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Aufgabenstellung:</a:t>
            </a:r>
            <a:b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0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Über weitere Achsen soll bspw. der Roboter an eine andere Position bewegt werden können oder das Werkstück gedreht werden.</a:t>
            </a:r>
          </a:p>
          <a:p>
            <a:endParaRPr lang="de-DE" sz="2000" dirty="0"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</a:endParaRPr>
          </a:p>
          <a:p>
            <a:r>
              <a:rPr lang="de-DE" sz="2400" b="1" dirty="0">
                <a:solidFill>
                  <a:srgbClr val="EF7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Lösung:</a:t>
            </a:r>
            <a:b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Es können bis zu drei externe Achsen angeschlossen werden. </a:t>
            </a:r>
            <a:b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Diese können Linearachsen oder rotatorische Achsen sein.</a:t>
            </a:r>
          </a:p>
          <a:p>
            <a:endParaRPr lang="de-DE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2400" b="1" dirty="0">
                <a:solidFill>
                  <a:srgbClr val="EF7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Ausblick:</a:t>
            </a:r>
            <a:b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Mit diesen Zusatzachsen kann </a:t>
            </a:r>
            <a:b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die Roboterzelle erweitert werden.</a:t>
            </a:r>
            <a:endParaRPr lang="de-DE" sz="2000" dirty="0"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85669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in weinendes Gesicht">
            <a:extLst>
              <a:ext uri="{FF2B5EF4-FFF2-40B4-BE49-F238E27FC236}">
                <a16:creationId xmlns:a16="http://schemas.microsoft.com/office/drawing/2014/main" id="{5572F2AD-7203-AD52-CC58-3B5E6C1DAE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1855" y="1988842"/>
            <a:ext cx="4017963" cy="4017963"/>
          </a:xfrm>
          <a:prstGeom prst="rect">
            <a:avLst/>
          </a:prstGeom>
        </p:spPr>
      </p:pic>
      <p:pic>
        <p:nvPicPr>
          <p:cNvPr id="5" name="Inhaltsplatzhalter 9" descr="Gesicht mit Herzaugen">
            <a:extLst>
              <a:ext uri="{FF2B5EF4-FFF2-40B4-BE49-F238E27FC236}">
                <a16:creationId xmlns:a16="http://schemas.microsoft.com/office/drawing/2014/main" id="{7B22274F-1462-8299-87A2-4AB7652AEB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004048" y="1844826"/>
            <a:ext cx="3797300" cy="401796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187DA8BF-9A32-E654-CEEC-EE57772A556A}"/>
              </a:ext>
            </a:extLst>
          </p:cNvPr>
          <p:cNvSpPr txBox="1">
            <a:spLocks/>
          </p:cNvSpPr>
          <p:nvPr/>
        </p:nvSpPr>
        <p:spPr>
          <a:xfrm>
            <a:off x="826609" y="677430"/>
            <a:ext cx="8018611" cy="95137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EE7D0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Block 3 - Ende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0609316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>
            <a:extLst>
              <a:ext uri="{FF2B5EF4-FFF2-40B4-BE49-F238E27FC236}">
                <a16:creationId xmlns:a16="http://schemas.microsoft.com/office/drawing/2014/main" id="{54536544-344D-22FA-10CC-B27070905137}"/>
              </a:ext>
            </a:extLst>
          </p:cNvPr>
          <p:cNvSpPr txBox="1">
            <a:spLocks/>
          </p:cNvSpPr>
          <p:nvPr/>
        </p:nvSpPr>
        <p:spPr>
          <a:xfrm>
            <a:off x="840889" y="679941"/>
            <a:ext cx="11135088" cy="95137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EE7D0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Inhalt</a:t>
            </a:r>
            <a:endParaRPr lang="en-US" sz="3600" b="1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7B2EC801-9BDB-E859-955C-2C4C235C08CD}"/>
              </a:ext>
            </a:extLst>
          </p:cNvPr>
          <p:cNvSpPr txBox="1">
            <a:spLocks/>
          </p:cNvSpPr>
          <p:nvPr/>
        </p:nvSpPr>
        <p:spPr>
          <a:xfrm>
            <a:off x="1298762" y="1432431"/>
            <a:ext cx="8164848" cy="432141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4500"/>
              </a:lnSpc>
              <a:tabLst>
                <a:tab pos="2424113" algn="l"/>
              </a:tabLst>
            </a:pPr>
            <a:r>
              <a:rPr lang="de-DE" sz="2400" dirty="0"/>
              <a:t>Verwendung von Variablen</a:t>
            </a:r>
          </a:p>
          <a:p>
            <a:pPr>
              <a:lnSpc>
                <a:spcPts val="4500"/>
              </a:lnSpc>
              <a:tabLst>
                <a:tab pos="2424113" algn="l"/>
              </a:tabLst>
            </a:pPr>
            <a:r>
              <a:rPr lang="de-DE" sz="2400" dirty="0"/>
              <a:t>Integration einer Kamera</a:t>
            </a:r>
          </a:p>
          <a:p>
            <a:pPr>
              <a:lnSpc>
                <a:spcPts val="4500"/>
              </a:lnSpc>
              <a:tabLst>
                <a:tab pos="2424113" algn="l"/>
              </a:tabLst>
            </a:pPr>
            <a:r>
              <a:rPr lang="de-DE" sz="2400" dirty="0"/>
              <a:t>Schnittstelle zu einer SPS</a:t>
            </a:r>
          </a:p>
          <a:p>
            <a:pPr>
              <a:lnSpc>
                <a:spcPts val="4500"/>
              </a:lnSpc>
              <a:tabLst>
                <a:tab pos="2424113" algn="l"/>
              </a:tabLst>
            </a:pPr>
            <a:r>
              <a:rPr lang="de-DE" sz="2400" dirty="0"/>
              <a:t>Embedded Controller</a:t>
            </a:r>
          </a:p>
          <a:p>
            <a:pPr>
              <a:lnSpc>
                <a:spcPts val="4500"/>
              </a:lnSpc>
              <a:tabLst>
                <a:tab pos="2424113" algn="l"/>
              </a:tabLst>
            </a:pPr>
            <a:r>
              <a:rPr lang="de-DE" sz="2400" dirty="0"/>
              <a:t>CRI Ethernet Schnittstelle</a:t>
            </a:r>
          </a:p>
          <a:p>
            <a:pPr>
              <a:lnSpc>
                <a:spcPts val="4500"/>
              </a:lnSpc>
              <a:tabLst>
                <a:tab pos="2424113" algn="l"/>
              </a:tabLst>
            </a:pPr>
            <a:r>
              <a:rPr lang="de-DE" sz="2400" dirty="0"/>
              <a:t>Zusätzliche Achsen</a:t>
            </a:r>
          </a:p>
          <a:p>
            <a:pPr>
              <a:lnSpc>
                <a:spcPts val="4500"/>
              </a:lnSpc>
              <a:tabLst>
                <a:tab pos="2424113" algn="l"/>
              </a:tabLst>
            </a:pPr>
            <a:endParaRPr lang="de-DE" sz="2400" dirty="0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4A48AC97-1112-96DB-997C-8C02A723DC2E}"/>
              </a:ext>
            </a:extLst>
          </p:cNvPr>
          <p:cNvSpPr txBox="1"/>
          <p:nvPr/>
        </p:nvSpPr>
        <p:spPr>
          <a:xfrm>
            <a:off x="2645678" y="3451972"/>
            <a:ext cx="45811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</a:t>
            </a:r>
            <a:endParaRPr lang="de-DE" dirty="0"/>
          </a:p>
        </p:txBody>
      </p:sp>
      <p:sp>
        <p:nvSpPr>
          <p:cNvPr id="16" name="Interaktive Schaltfläche: Nächste(r) oder Weiter 15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0C27EAF1-A55B-394E-D96F-6AB2CAA68AAD}"/>
              </a:ext>
            </a:extLst>
          </p:cNvPr>
          <p:cNvSpPr/>
          <p:nvPr/>
        </p:nvSpPr>
        <p:spPr>
          <a:xfrm>
            <a:off x="9657850" y="4964994"/>
            <a:ext cx="1512168" cy="865611"/>
          </a:xfrm>
          <a:prstGeom prst="actionButtonForwardNext">
            <a:avLst/>
          </a:prstGeom>
          <a:solidFill>
            <a:schemeClr val="accent2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38" name="Gruppieren 37">
            <a:extLst>
              <a:ext uri="{FF2B5EF4-FFF2-40B4-BE49-F238E27FC236}">
                <a16:creationId xmlns:a16="http://schemas.microsoft.com/office/drawing/2014/main" id="{127C86F4-D0EC-DEC5-BE9F-AF0D8C371729}"/>
              </a:ext>
            </a:extLst>
          </p:cNvPr>
          <p:cNvGrpSpPr/>
          <p:nvPr/>
        </p:nvGrpSpPr>
        <p:grpSpPr>
          <a:xfrm>
            <a:off x="947738" y="3636638"/>
            <a:ext cx="140760" cy="479705"/>
            <a:chOff x="947738" y="2688651"/>
            <a:chExt cx="140760" cy="479705"/>
          </a:xfrm>
        </p:grpSpPr>
        <p:sp>
          <p:nvSpPr>
            <p:cNvPr id="39" name="Ellipse 38">
              <a:extLst>
                <a:ext uri="{FF2B5EF4-FFF2-40B4-BE49-F238E27FC236}">
                  <a16:creationId xmlns:a16="http://schemas.microsoft.com/office/drawing/2014/main" id="{5265BAA4-F43F-29BC-54DB-FA7CCA6A06C4}"/>
                </a:ext>
              </a:extLst>
            </p:cNvPr>
            <p:cNvSpPr/>
            <p:nvPr/>
          </p:nvSpPr>
          <p:spPr>
            <a:xfrm>
              <a:off x="947738" y="2688651"/>
              <a:ext cx="140760" cy="14076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0" name="Ellipse 39">
              <a:extLst>
                <a:ext uri="{FF2B5EF4-FFF2-40B4-BE49-F238E27FC236}">
                  <a16:creationId xmlns:a16="http://schemas.microsoft.com/office/drawing/2014/main" id="{FA5DCA37-0A34-0459-8B6C-18F51B85D549}"/>
                </a:ext>
              </a:extLst>
            </p:cNvPr>
            <p:cNvSpPr/>
            <p:nvPr/>
          </p:nvSpPr>
          <p:spPr>
            <a:xfrm>
              <a:off x="947738" y="2858194"/>
              <a:ext cx="140760" cy="140760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1" name="Ellipse 40">
              <a:extLst>
                <a:ext uri="{FF2B5EF4-FFF2-40B4-BE49-F238E27FC236}">
                  <a16:creationId xmlns:a16="http://schemas.microsoft.com/office/drawing/2014/main" id="{37D987FA-4AB3-448B-C2C0-B7E0F7CDB429}"/>
                </a:ext>
              </a:extLst>
            </p:cNvPr>
            <p:cNvSpPr/>
            <p:nvPr/>
          </p:nvSpPr>
          <p:spPr>
            <a:xfrm>
              <a:off x="947738" y="3027596"/>
              <a:ext cx="140760" cy="14076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42" name="Gruppieren 41">
            <a:extLst>
              <a:ext uri="{FF2B5EF4-FFF2-40B4-BE49-F238E27FC236}">
                <a16:creationId xmlns:a16="http://schemas.microsoft.com/office/drawing/2014/main" id="{F21B8FEF-142A-7806-65B0-ECA8403A1CAB}"/>
              </a:ext>
            </a:extLst>
          </p:cNvPr>
          <p:cNvGrpSpPr/>
          <p:nvPr/>
        </p:nvGrpSpPr>
        <p:grpSpPr>
          <a:xfrm>
            <a:off x="947738" y="2953070"/>
            <a:ext cx="140760" cy="479705"/>
            <a:chOff x="947738" y="2688651"/>
            <a:chExt cx="140760" cy="479705"/>
          </a:xfrm>
        </p:grpSpPr>
        <p:sp>
          <p:nvSpPr>
            <p:cNvPr id="43" name="Ellipse 42">
              <a:extLst>
                <a:ext uri="{FF2B5EF4-FFF2-40B4-BE49-F238E27FC236}">
                  <a16:creationId xmlns:a16="http://schemas.microsoft.com/office/drawing/2014/main" id="{117D9D29-0C64-7305-6726-15A4958D9B7E}"/>
                </a:ext>
              </a:extLst>
            </p:cNvPr>
            <p:cNvSpPr/>
            <p:nvPr/>
          </p:nvSpPr>
          <p:spPr>
            <a:xfrm>
              <a:off x="947738" y="2688651"/>
              <a:ext cx="140760" cy="14076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4" name="Ellipse 43">
              <a:extLst>
                <a:ext uri="{FF2B5EF4-FFF2-40B4-BE49-F238E27FC236}">
                  <a16:creationId xmlns:a16="http://schemas.microsoft.com/office/drawing/2014/main" id="{0F55FE53-2688-2306-F53A-FFEFC28D2954}"/>
                </a:ext>
              </a:extLst>
            </p:cNvPr>
            <p:cNvSpPr/>
            <p:nvPr/>
          </p:nvSpPr>
          <p:spPr>
            <a:xfrm>
              <a:off x="947738" y="2858194"/>
              <a:ext cx="140760" cy="140760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5" name="Ellipse 44">
              <a:extLst>
                <a:ext uri="{FF2B5EF4-FFF2-40B4-BE49-F238E27FC236}">
                  <a16:creationId xmlns:a16="http://schemas.microsoft.com/office/drawing/2014/main" id="{24504DC0-422A-1C07-0061-CDE5B31BB9D6}"/>
                </a:ext>
              </a:extLst>
            </p:cNvPr>
            <p:cNvSpPr/>
            <p:nvPr/>
          </p:nvSpPr>
          <p:spPr>
            <a:xfrm>
              <a:off x="947738" y="3027596"/>
              <a:ext cx="140760" cy="14076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46" name="Gruppieren 45">
            <a:extLst>
              <a:ext uri="{FF2B5EF4-FFF2-40B4-BE49-F238E27FC236}">
                <a16:creationId xmlns:a16="http://schemas.microsoft.com/office/drawing/2014/main" id="{0E87AA07-875E-D071-EE23-C425C24E89CB}"/>
              </a:ext>
            </a:extLst>
          </p:cNvPr>
          <p:cNvGrpSpPr/>
          <p:nvPr/>
        </p:nvGrpSpPr>
        <p:grpSpPr>
          <a:xfrm>
            <a:off x="947738" y="2244748"/>
            <a:ext cx="140760" cy="479705"/>
            <a:chOff x="947738" y="2688651"/>
            <a:chExt cx="140760" cy="479705"/>
          </a:xfrm>
        </p:grpSpPr>
        <p:sp>
          <p:nvSpPr>
            <p:cNvPr id="47" name="Ellipse 46">
              <a:extLst>
                <a:ext uri="{FF2B5EF4-FFF2-40B4-BE49-F238E27FC236}">
                  <a16:creationId xmlns:a16="http://schemas.microsoft.com/office/drawing/2014/main" id="{886743A4-49F8-1015-232E-4C6D4FD9AC39}"/>
                </a:ext>
              </a:extLst>
            </p:cNvPr>
            <p:cNvSpPr/>
            <p:nvPr/>
          </p:nvSpPr>
          <p:spPr>
            <a:xfrm>
              <a:off x="947738" y="2688651"/>
              <a:ext cx="140760" cy="14076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8" name="Ellipse 47">
              <a:extLst>
                <a:ext uri="{FF2B5EF4-FFF2-40B4-BE49-F238E27FC236}">
                  <a16:creationId xmlns:a16="http://schemas.microsoft.com/office/drawing/2014/main" id="{982A85FC-214F-C1A7-E90F-EA23BA4CC2D6}"/>
                </a:ext>
              </a:extLst>
            </p:cNvPr>
            <p:cNvSpPr/>
            <p:nvPr/>
          </p:nvSpPr>
          <p:spPr>
            <a:xfrm>
              <a:off x="947738" y="2858194"/>
              <a:ext cx="140760" cy="140760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9" name="Ellipse 48">
              <a:extLst>
                <a:ext uri="{FF2B5EF4-FFF2-40B4-BE49-F238E27FC236}">
                  <a16:creationId xmlns:a16="http://schemas.microsoft.com/office/drawing/2014/main" id="{9AD45A66-6355-5992-4B55-75FD185E5438}"/>
                </a:ext>
              </a:extLst>
            </p:cNvPr>
            <p:cNvSpPr/>
            <p:nvPr/>
          </p:nvSpPr>
          <p:spPr>
            <a:xfrm>
              <a:off x="947738" y="3027596"/>
              <a:ext cx="140760" cy="14076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54" name="Gruppieren 53">
            <a:extLst>
              <a:ext uri="{FF2B5EF4-FFF2-40B4-BE49-F238E27FC236}">
                <a16:creationId xmlns:a16="http://schemas.microsoft.com/office/drawing/2014/main" id="{B9E0EE71-E970-4207-D68A-8DA03600AD25}"/>
              </a:ext>
            </a:extLst>
          </p:cNvPr>
          <p:cNvGrpSpPr/>
          <p:nvPr/>
        </p:nvGrpSpPr>
        <p:grpSpPr>
          <a:xfrm>
            <a:off x="947738" y="1530878"/>
            <a:ext cx="140760" cy="479705"/>
            <a:chOff x="947738" y="2688651"/>
            <a:chExt cx="140760" cy="479705"/>
          </a:xfrm>
        </p:grpSpPr>
        <p:sp>
          <p:nvSpPr>
            <p:cNvPr id="55" name="Ellipse 54">
              <a:extLst>
                <a:ext uri="{FF2B5EF4-FFF2-40B4-BE49-F238E27FC236}">
                  <a16:creationId xmlns:a16="http://schemas.microsoft.com/office/drawing/2014/main" id="{CC712199-7286-F18D-8401-1733AF9FE9A4}"/>
                </a:ext>
              </a:extLst>
            </p:cNvPr>
            <p:cNvSpPr/>
            <p:nvPr/>
          </p:nvSpPr>
          <p:spPr>
            <a:xfrm>
              <a:off x="947738" y="2688651"/>
              <a:ext cx="140760" cy="14076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6" name="Ellipse 55">
              <a:extLst>
                <a:ext uri="{FF2B5EF4-FFF2-40B4-BE49-F238E27FC236}">
                  <a16:creationId xmlns:a16="http://schemas.microsoft.com/office/drawing/2014/main" id="{4D963251-FC9A-E39C-CF1C-3DD52E6CAE92}"/>
                </a:ext>
              </a:extLst>
            </p:cNvPr>
            <p:cNvSpPr/>
            <p:nvPr/>
          </p:nvSpPr>
          <p:spPr>
            <a:xfrm>
              <a:off x="947738" y="2858194"/>
              <a:ext cx="140760" cy="140760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7" name="Ellipse 56">
              <a:extLst>
                <a:ext uri="{FF2B5EF4-FFF2-40B4-BE49-F238E27FC236}">
                  <a16:creationId xmlns:a16="http://schemas.microsoft.com/office/drawing/2014/main" id="{73316C7B-EED0-BC04-AE1F-43F984BEBDF1}"/>
                </a:ext>
              </a:extLst>
            </p:cNvPr>
            <p:cNvSpPr/>
            <p:nvPr/>
          </p:nvSpPr>
          <p:spPr>
            <a:xfrm>
              <a:off x="947738" y="3027596"/>
              <a:ext cx="140760" cy="14076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B2E5AB59-348A-0226-AC69-711E8B73E324}"/>
              </a:ext>
            </a:extLst>
          </p:cNvPr>
          <p:cNvGrpSpPr/>
          <p:nvPr/>
        </p:nvGrpSpPr>
        <p:grpSpPr>
          <a:xfrm>
            <a:off x="947738" y="5036813"/>
            <a:ext cx="140760" cy="479705"/>
            <a:chOff x="947738" y="2688651"/>
            <a:chExt cx="140760" cy="479705"/>
          </a:xfrm>
        </p:grpSpPr>
        <p:sp>
          <p:nvSpPr>
            <p:cNvPr id="5" name="Ellipse 4">
              <a:extLst>
                <a:ext uri="{FF2B5EF4-FFF2-40B4-BE49-F238E27FC236}">
                  <a16:creationId xmlns:a16="http://schemas.microsoft.com/office/drawing/2014/main" id="{DAF103B5-6228-67E5-DB76-1F83AB020BCA}"/>
                </a:ext>
              </a:extLst>
            </p:cNvPr>
            <p:cNvSpPr/>
            <p:nvPr/>
          </p:nvSpPr>
          <p:spPr>
            <a:xfrm>
              <a:off x="947738" y="2688651"/>
              <a:ext cx="140760" cy="14076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" name="Ellipse 5">
              <a:extLst>
                <a:ext uri="{FF2B5EF4-FFF2-40B4-BE49-F238E27FC236}">
                  <a16:creationId xmlns:a16="http://schemas.microsoft.com/office/drawing/2014/main" id="{AB54F713-F41F-B7F5-33B6-EBE7CAF0A498}"/>
                </a:ext>
              </a:extLst>
            </p:cNvPr>
            <p:cNvSpPr/>
            <p:nvPr/>
          </p:nvSpPr>
          <p:spPr>
            <a:xfrm>
              <a:off x="947738" y="2858194"/>
              <a:ext cx="140760" cy="140760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" name="Ellipse 6">
              <a:extLst>
                <a:ext uri="{FF2B5EF4-FFF2-40B4-BE49-F238E27FC236}">
                  <a16:creationId xmlns:a16="http://schemas.microsoft.com/office/drawing/2014/main" id="{CF32174A-D6CA-6DD3-142F-E66EF016762E}"/>
                </a:ext>
              </a:extLst>
            </p:cNvPr>
            <p:cNvSpPr/>
            <p:nvPr/>
          </p:nvSpPr>
          <p:spPr>
            <a:xfrm>
              <a:off x="947738" y="3027596"/>
              <a:ext cx="140760" cy="14076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CA839A59-7588-64D8-C5CA-1AA3148BD218}"/>
              </a:ext>
            </a:extLst>
          </p:cNvPr>
          <p:cNvGrpSpPr/>
          <p:nvPr/>
        </p:nvGrpSpPr>
        <p:grpSpPr>
          <a:xfrm>
            <a:off x="947738" y="4360538"/>
            <a:ext cx="140760" cy="479705"/>
            <a:chOff x="947738" y="2688651"/>
            <a:chExt cx="140760" cy="479705"/>
          </a:xfrm>
        </p:grpSpPr>
        <p:sp>
          <p:nvSpPr>
            <p:cNvPr id="9" name="Ellipse 8">
              <a:extLst>
                <a:ext uri="{FF2B5EF4-FFF2-40B4-BE49-F238E27FC236}">
                  <a16:creationId xmlns:a16="http://schemas.microsoft.com/office/drawing/2014/main" id="{C0A4D53C-68D5-BBDA-7B58-35759745BEF7}"/>
                </a:ext>
              </a:extLst>
            </p:cNvPr>
            <p:cNvSpPr/>
            <p:nvPr/>
          </p:nvSpPr>
          <p:spPr>
            <a:xfrm>
              <a:off x="947738" y="2688651"/>
              <a:ext cx="140760" cy="14076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10" name="Ellipse 9">
              <a:extLst>
                <a:ext uri="{FF2B5EF4-FFF2-40B4-BE49-F238E27FC236}">
                  <a16:creationId xmlns:a16="http://schemas.microsoft.com/office/drawing/2014/main" id="{875AE6EB-0B1F-69D1-6220-D374BCF33666}"/>
                </a:ext>
              </a:extLst>
            </p:cNvPr>
            <p:cNvSpPr/>
            <p:nvPr/>
          </p:nvSpPr>
          <p:spPr>
            <a:xfrm>
              <a:off x="947738" y="2858194"/>
              <a:ext cx="140760" cy="14076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11" name="Ellipse 10">
              <a:extLst>
                <a:ext uri="{FF2B5EF4-FFF2-40B4-BE49-F238E27FC236}">
                  <a16:creationId xmlns:a16="http://schemas.microsoft.com/office/drawing/2014/main" id="{F6C5CB7F-EB87-F3E6-EA0A-03A6622743BF}"/>
                </a:ext>
              </a:extLst>
            </p:cNvPr>
            <p:cNvSpPr/>
            <p:nvPr/>
          </p:nvSpPr>
          <p:spPr>
            <a:xfrm>
              <a:off x="947738" y="3027596"/>
              <a:ext cx="140760" cy="14076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31283858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1">
            <a:extLst>
              <a:ext uri="{FF2B5EF4-FFF2-40B4-BE49-F238E27FC236}">
                <a16:creationId xmlns:a16="http://schemas.microsoft.com/office/drawing/2014/main" id="{0B813C81-EC2C-525F-0BA0-14A294CCCEE9}"/>
              </a:ext>
            </a:extLst>
          </p:cNvPr>
          <p:cNvSpPr txBox="1">
            <a:spLocks/>
          </p:cNvSpPr>
          <p:nvPr/>
        </p:nvSpPr>
        <p:spPr>
          <a:xfrm>
            <a:off x="825213" y="705138"/>
            <a:ext cx="11442987" cy="95137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EE7D0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Verwendung von Variablen</a:t>
            </a:r>
            <a:endParaRPr lang="en-US" sz="3600" b="1" dirty="0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661F9996-FF4E-9961-9BFA-B1495020608D}"/>
              </a:ext>
            </a:extLst>
          </p:cNvPr>
          <p:cNvSpPr txBox="1"/>
          <p:nvPr/>
        </p:nvSpPr>
        <p:spPr>
          <a:xfrm>
            <a:off x="847001" y="1882140"/>
            <a:ext cx="10830974" cy="24314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2400" b="1" dirty="0">
                <a:solidFill>
                  <a:srgbClr val="EF7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Aufgabenstellung:</a:t>
            </a:r>
            <a:b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0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Es sollen etwas komplexere Programme geschrieben werden, </a:t>
            </a:r>
            <a:br>
              <a:rPr lang="de-DE" sz="20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r>
              <a:rPr lang="de-DE" sz="20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etwa um ein Schachbrett-Raster abzuarbeiten.</a:t>
            </a:r>
            <a:br>
              <a:rPr lang="de-DE" sz="2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endParaRPr lang="de-DE" sz="2400" dirty="0"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</a:endParaRPr>
          </a:p>
          <a:p>
            <a:r>
              <a:rPr lang="de-DE" sz="2400" b="1" dirty="0">
                <a:solidFill>
                  <a:srgbClr val="EF7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Lösung:</a:t>
            </a:r>
            <a:b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igus</a:t>
            </a:r>
            <a:r>
              <a:rPr lang="de-DE" sz="2000" baseline="30000" dirty="0">
                <a:solidFill>
                  <a:schemeClr val="tx1"/>
                </a:solidFill>
                <a:latin typeface="Arial" panose="020B0604020202020204" pitchFamily="34" charset="0"/>
                <a:ea typeface="Apex New Light" panose="02010600040501010103" pitchFamily="50" charset="0"/>
                <a:cs typeface="Arial" panose="020B0604020202020204" pitchFamily="34" charset="0"/>
              </a:rPr>
              <a:t>®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Robot Control </a:t>
            </a:r>
            <a:r>
              <a:rPr lang="de-DE" sz="20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bietet Zähl- und Positionsvariablen. </a:t>
            </a:r>
            <a:br>
              <a:rPr lang="de-DE" sz="20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r>
              <a:rPr lang="de-DE" sz="20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In Kombination mit Unterprogrammen kann man damit komplexere Programme erstellen.</a:t>
            </a:r>
          </a:p>
        </p:txBody>
      </p:sp>
    </p:spTree>
    <p:extLst>
      <p:ext uri="{BB962C8B-B14F-4D97-AF65-F5344CB8AC3E}">
        <p14:creationId xmlns:p14="http://schemas.microsoft.com/office/powerpoint/2010/main" val="32254858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>
            <a:extLst>
              <a:ext uri="{FF2B5EF4-FFF2-40B4-BE49-F238E27FC236}">
                <a16:creationId xmlns:a16="http://schemas.microsoft.com/office/drawing/2014/main" id="{1778CECC-D214-8786-4012-B68B3E235D46}"/>
              </a:ext>
            </a:extLst>
          </p:cNvPr>
          <p:cNvSpPr txBox="1">
            <a:spLocks/>
          </p:cNvSpPr>
          <p:nvPr/>
        </p:nvSpPr>
        <p:spPr>
          <a:xfrm>
            <a:off x="864950" y="691284"/>
            <a:ext cx="11205129" cy="138897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EE7D0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Verwendung von Variablen:</a:t>
            </a:r>
            <a:br>
              <a:rPr lang="de-DE" dirty="0"/>
            </a:br>
            <a:r>
              <a:rPr lang="de-DE" dirty="0"/>
              <a:t>Beispielprogramm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22FC3E50-624E-AEC8-176D-F98A674E75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9839" y="2349500"/>
            <a:ext cx="6458125" cy="3461090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BDAE1C20-E687-843B-9FA2-8710A356DA1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8997"/>
          <a:stretch/>
        </p:blipFill>
        <p:spPr>
          <a:xfrm>
            <a:off x="947738" y="2349499"/>
            <a:ext cx="4224626" cy="3461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2548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34ED34C2-45AB-F71B-E769-4E7583E8BB3E}"/>
              </a:ext>
            </a:extLst>
          </p:cNvPr>
          <p:cNvSpPr txBox="1">
            <a:spLocks/>
          </p:cNvSpPr>
          <p:nvPr/>
        </p:nvSpPr>
        <p:spPr>
          <a:xfrm>
            <a:off x="824302" y="691284"/>
            <a:ext cx="10889717" cy="95137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EE7D0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Integration einer Kamera</a:t>
            </a:r>
            <a:endParaRPr lang="en-US" sz="3600" b="1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CA61DF87-D1F2-3CCE-AC34-4C53A3092AD0}"/>
              </a:ext>
            </a:extLst>
          </p:cNvPr>
          <p:cNvSpPr txBox="1"/>
          <p:nvPr/>
        </p:nvSpPr>
        <p:spPr>
          <a:xfrm>
            <a:off x="847001" y="1548925"/>
            <a:ext cx="10131742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2400" b="1" dirty="0">
                <a:solidFill>
                  <a:srgbClr val="EF7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Aufgabenstellung:</a:t>
            </a:r>
            <a:b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0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Eine Kamera soll verwendet werden, um ungeordnet liegende Teile aufzunehmen, </a:t>
            </a:r>
            <a:br>
              <a:rPr lang="de-DE" sz="20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r>
              <a:rPr lang="de-DE" sz="20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etwa von einem Band.</a:t>
            </a:r>
            <a:br>
              <a:rPr lang="de-DE" sz="2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endParaRPr lang="de-DE" sz="2400" dirty="0"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</a:endParaRPr>
          </a:p>
          <a:p>
            <a:r>
              <a:rPr lang="de-DE" sz="2400" b="1" dirty="0">
                <a:solidFill>
                  <a:srgbClr val="EF7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Lösung:</a:t>
            </a:r>
            <a:b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Ein Plugin-Mechanismus ermöglicht es, Kamera in igus</a:t>
            </a:r>
            <a:r>
              <a:rPr lang="de-DE" sz="2000" baseline="30000" dirty="0">
                <a:solidFill>
                  <a:schemeClr val="tx1"/>
                </a:solidFill>
                <a:latin typeface="Arial" panose="020B0604020202020204" pitchFamily="34" charset="0"/>
                <a:ea typeface="Apex New Light" panose="02010600040501010103" pitchFamily="50" charset="0"/>
                <a:cs typeface="Arial" panose="020B0604020202020204" pitchFamily="34" charset="0"/>
              </a:rPr>
              <a:t>®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Robot Control einzubinden. </a:t>
            </a:r>
            <a:b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Die von der Kamera ermittelte Zielposition wird in eine igus</a:t>
            </a:r>
            <a:r>
              <a:rPr lang="de-DE" sz="2000" baseline="30000" dirty="0">
                <a:solidFill>
                  <a:schemeClr val="tx1"/>
                </a:solidFill>
                <a:latin typeface="Arial" panose="020B0604020202020204" pitchFamily="34" charset="0"/>
                <a:ea typeface="Apex New Light" panose="02010600040501010103" pitchFamily="50" charset="0"/>
                <a:cs typeface="Arial" panose="020B0604020202020204" pitchFamily="34" charset="0"/>
              </a:rPr>
              <a:t>®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Robot Control Positionsvariable geschrieben. </a:t>
            </a:r>
            <a:b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Diese kann dann angefahren werden, um das Teil zu greifen.</a:t>
            </a:r>
          </a:p>
          <a:p>
            <a:endParaRPr lang="de-DE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2400" b="1" dirty="0">
                <a:solidFill>
                  <a:srgbClr val="EF7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Ausblick:</a:t>
            </a:r>
            <a:b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Dieser Plugin-Mechanismus kann auch für andere Sensoren oder Geräte angepasst werden. Es steht entsprechender Source Code zur Verfügung.</a:t>
            </a:r>
            <a:endParaRPr lang="de-DE" sz="2000" dirty="0"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</a:endParaRPr>
          </a:p>
        </p:txBody>
      </p:sp>
      <p:pic>
        <p:nvPicPr>
          <p:cNvPr id="5" name="Grafik 4" descr="Ein Bild, das Elektronik enthält.&#10;&#10;Automatisch generierte Beschreibung">
            <a:extLst>
              <a:ext uri="{FF2B5EF4-FFF2-40B4-BE49-F238E27FC236}">
                <a16:creationId xmlns:a16="http://schemas.microsoft.com/office/drawing/2014/main" id="{95045A9C-00EC-19DF-24E9-10D6A6E701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1070" y="1390194"/>
            <a:ext cx="2560744" cy="2420888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742768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9691FC94-A7E7-B7A1-063E-B434AB92A13E}"/>
              </a:ext>
            </a:extLst>
          </p:cNvPr>
          <p:cNvSpPr txBox="1">
            <a:spLocks/>
          </p:cNvSpPr>
          <p:nvPr/>
        </p:nvSpPr>
        <p:spPr>
          <a:xfrm>
            <a:off x="824302" y="691284"/>
            <a:ext cx="10889717" cy="95137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EE7D0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Integration einer Kamera</a:t>
            </a:r>
            <a:endParaRPr lang="en-US" sz="3600" b="1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DE3CACD1-D823-96BE-0CEC-E75ABB076E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3495" y="2349500"/>
            <a:ext cx="5659494" cy="2825324"/>
          </a:xfrm>
          <a:prstGeom prst="rect">
            <a:avLst/>
          </a:prstGeom>
          <a:ln>
            <a:solidFill>
              <a:srgbClr val="EF7E00"/>
            </a:solidFill>
          </a:ln>
        </p:spPr>
      </p:pic>
      <p:pic>
        <p:nvPicPr>
          <p:cNvPr id="6" name="Grafik 5" descr="Ein Bild, das drinnen, Wand, Schreibtisch, Möbel enthält.&#10;&#10;Automatisch generierte Beschreibung">
            <a:extLst>
              <a:ext uri="{FF2B5EF4-FFF2-40B4-BE49-F238E27FC236}">
                <a16:creationId xmlns:a16="http://schemas.microsoft.com/office/drawing/2014/main" id="{29B8E9E5-0C75-BF7F-3FA1-E3F94ED7C91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9" r="8634"/>
          <a:stretch/>
        </p:blipFill>
        <p:spPr>
          <a:xfrm>
            <a:off x="947737" y="2349499"/>
            <a:ext cx="5173666" cy="2825324"/>
          </a:xfrm>
          <a:prstGeom prst="rect">
            <a:avLst/>
          </a:prstGeom>
          <a:ln>
            <a:solidFill>
              <a:srgbClr val="EF7E00"/>
            </a:solidFill>
          </a:ln>
        </p:spPr>
      </p:pic>
    </p:spTree>
    <p:extLst>
      <p:ext uri="{BB962C8B-B14F-4D97-AF65-F5344CB8AC3E}">
        <p14:creationId xmlns:p14="http://schemas.microsoft.com/office/powerpoint/2010/main" val="7601135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34ED34C2-45AB-F71B-E769-4E7583E8BB3E}"/>
              </a:ext>
            </a:extLst>
          </p:cNvPr>
          <p:cNvSpPr txBox="1">
            <a:spLocks/>
          </p:cNvSpPr>
          <p:nvPr/>
        </p:nvSpPr>
        <p:spPr>
          <a:xfrm>
            <a:off x="824302" y="691284"/>
            <a:ext cx="10889717" cy="95137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EE7D0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Schnittstelle zur SPS</a:t>
            </a:r>
            <a:endParaRPr lang="en-US" sz="3600" b="1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CA61DF87-D1F2-3CCE-AC34-4C53A3092AD0}"/>
              </a:ext>
            </a:extLst>
          </p:cNvPr>
          <p:cNvSpPr txBox="1"/>
          <p:nvPr/>
        </p:nvSpPr>
        <p:spPr>
          <a:xfrm>
            <a:off x="862499" y="1548925"/>
            <a:ext cx="8142016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2400" b="1" dirty="0">
                <a:solidFill>
                  <a:srgbClr val="EF7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Aufgabenstellung:</a:t>
            </a:r>
            <a:b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0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Die Robotersteuerung soll nicht per Maus über den Bildschirm bedient werden, sondern von einer Master-SPS oder einem Bedienfeld.</a:t>
            </a:r>
          </a:p>
          <a:p>
            <a:br>
              <a:rPr lang="de-DE" sz="2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r>
              <a:rPr lang="de-DE" sz="2400" b="1" dirty="0">
                <a:solidFill>
                  <a:srgbClr val="EF7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Lösung:</a:t>
            </a:r>
            <a:b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Die SPS-Schnittstelle (PLC-Interface) nutzt digitale Ein- und Ausgänge, um dies zu ermöglichen. </a:t>
            </a:r>
            <a:b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Eine SPS kann der Robotersteuerung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Reset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-,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Enable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-, Reference- und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StartProgram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-Kommandos geben. </a:t>
            </a:r>
            <a:b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Die Robotersteuerung melden Zustände zurück: </a:t>
            </a:r>
            <a:b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NoFault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Referenced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ProgramRunning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b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Die SPS-Schnittstelle wird in der Projektdatei angeschaltet </a:t>
            </a:r>
            <a:b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und konfiguriert.</a:t>
            </a:r>
            <a:endParaRPr lang="de-DE" sz="2000" dirty="0"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</a:endParaRP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D339D78E-A9BF-4026-E661-50530178E34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73" t="6564" r="9088" b="8102"/>
          <a:stretch/>
        </p:blipFill>
        <p:spPr>
          <a:xfrm>
            <a:off x="8839702" y="3995748"/>
            <a:ext cx="3153288" cy="2241351"/>
          </a:xfrm>
          <a:prstGeom prst="rect">
            <a:avLst/>
          </a:prstGeom>
          <a:ln>
            <a:solidFill>
              <a:srgbClr val="EF7E00"/>
            </a:solidFill>
          </a:ln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1B7E1724-65BE-66B8-3E08-A85AFF69B03C}"/>
              </a:ext>
            </a:extLst>
          </p:cNvPr>
          <p:cNvSpPr/>
          <p:nvPr/>
        </p:nvSpPr>
        <p:spPr>
          <a:xfrm>
            <a:off x="8839702" y="3476554"/>
            <a:ext cx="3153288" cy="519194"/>
          </a:xfrm>
          <a:prstGeom prst="rect">
            <a:avLst/>
          </a:prstGeom>
          <a:solidFill>
            <a:srgbClr val="EF7E00"/>
          </a:solidFill>
          <a:ln>
            <a:solidFill>
              <a:srgbClr val="EF7E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Beispiel: Bedienfeld</a:t>
            </a:r>
          </a:p>
        </p:txBody>
      </p:sp>
    </p:spTree>
    <p:extLst>
      <p:ext uri="{BB962C8B-B14F-4D97-AF65-F5344CB8AC3E}">
        <p14:creationId xmlns:p14="http://schemas.microsoft.com/office/powerpoint/2010/main" val="13830514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04BBC69F-CBFD-369A-758B-10D6801FBCE9}"/>
              </a:ext>
            </a:extLst>
          </p:cNvPr>
          <p:cNvSpPr txBox="1">
            <a:spLocks/>
          </p:cNvSpPr>
          <p:nvPr/>
        </p:nvSpPr>
        <p:spPr>
          <a:xfrm>
            <a:off x="816821" y="677430"/>
            <a:ext cx="8820472" cy="128586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EE7D0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Embedded Controller</a:t>
            </a:r>
            <a:endParaRPr lang="en-US" sz="3600" b="1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2D1D31F1-3D51-6EC5-282D-B36535236237}"/>
              </a:ext>
            </a:extLst>
          </p:cNvPr>
          <p:cNvSpPr txBox="1"/>
          <p:nvPr/>
        </p:nvSpPr>
        <p:spPr>
          <a:xfrm>
            <a:off x="862499" y="1548925"/>
            <a:ext cx="10977076" cy="27392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2400" b="1" dirty="0">
                <a:solidFill>
                  <a:srgbClr val="EF7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Aufgabenstellung:</a:t>
            </a:r>
            <a:b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0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Der Roboter soll ohne großen und teuren Windows-PC funktionieren.</a:t>
            </a:r>
          </a:p>
          <a:p>
            <a:br>
              <a:rPr lang="de-DE" sz="2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r>
              <a:rPr lang="de-DE" sz="2400" b="1" dirty="0">
                <a:solidFill>
                  <a:srgbClr val="EF7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Lösung:</a:t>
            </a:r>
            <a:b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Es ist ein Embedded-Controller verfügbar: Ein kompakter Linux-Rechner mit der Roboter-Steuerungssoftware. Eine grafische Oberfläche ist nicht vorhanden, die Bedienung erfolgt </a:t>
            </a:r>
            <a:b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über ein kleines Touch-Display. Die Programmierung erfolgt wie igus</a:t>
            </a:r>
            <a:r>
              <a:rPr lang="de-DE" sz="2000" baseline="30000" dirty="0">
                <a:solidFill>
                  <a:schemeClr val="tx1"/>
                </a:solidFill>
                <a:latin typeface="Arial" panose="020B0604020202020204" pitchFamily="34" charset="0"/>
                <a:ea typeface="Apex New Light" panose="02010600040501010103" pitchFamily="50" charset="0"/>
                <a:cs typeface="Arial" panose="020B0604020202020204" pitchFamily="34" charset="0"/>
              </a:rPr>
              <a:t>®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Robot Control per Ethernet gekoppelt.</a:t>
            </a:r>
            <a:endParaRPr lang="de-DE" sz="2000" dirty="0"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</a:endParaRP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4C46D950-1BEB-3D2C-F9D7-08FEAD8DD4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4435" y="4159273"/>
            <a:ext cx="2485282" cy="1656854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F06A126A-6A71-4913-E049-08BE15A710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440" y="4378956"/>
            <a:ext cx="3114675" cy="1557338"/>
          </a:xfrm>
          <a:prstGeom prst="rect">
            <a:avLst/>
          </a:prstGeom>
        </p:spPr>
      </p:pic>
      <p:pic>
        <p:nvPicPr>
          <p:cNvPr id="7" name="Grafik 6" descr="Ein Bild, das Elektronik, Schaltkreis enthält.&#10;&#10;Automatisch generierte Beschreibung">
            <a:extLst>
              <a:ext uri="{FF2B5EF4-FFF2-40B4-BE49-F238E27FC236}">
                <a16:creationId xmlns:a16="http://schemas.microsoft.com/office/drawing/2014/main" id="{A8686AEC-2B45-7271-B9AD-751788C285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7057" y="4592467"/>
            <a:ext cx="1361800" cy="993695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E19E9176-85F6-E51E-3E5A-F305812ED917}"/>
              </a:ext>
            </a:extLst>
          </p:cNvPr>
          <p:cNvSpPr/>
          <p:nvPr/>
        </p:nvSpPr>
        <p:spPr>
          <a:xfrm>
            <a:off x="1524440" y="5941149"/>
            <a:ext cx="2982480" cy="3326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Windows PC </a:t>
            </a:r>
            <a:r>
              <a:rPr lang="en-US" sz="1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mit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igus</a:t>
            </a:r>
            <a:r>
              <a:rPr lang="de-DE" sz="1200" dirty="0">
                <a:solidFill>
                  <a:schemeClr val="tx1"/>
                </a:solidFill>
                <a:latin typeface="Arial" panose="020B0604020202020204" pitchFamily="34" charset="0"/>
                <a:ea typeface="Apex New Light" panose="02010600040501010103" pitchFamily="50" charset="0"/>
                <a:cs typeface="Arial" panose="020B0604020202020204" pitchFamily="34" charset="0"/>
              </a:rPr>
              <a:t>®</a:t>
            </a:r>
            <a:r>
              <a:rPr lang="de-DE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Robot Control</a:t>
            </a:r>
            <a:r>
              <a:rPr lang="de-DE" sz="1200" dirty="0">
                <a:solidFill>
                  <a:schemeClr val="tx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</a:t>
            </a:r>
            <a:endParaRPr lang="de-DE" sz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9790CFC1-64CD-6E9F-0AA5-CAD290E82C06}"/>
              </a:ext>
            </a:extLst>
          </p:cNvPr>
          <p:cNvSpPr txBox="1"/>
          <p:nvPr/>
        </p:nvSpPr>
        <p:spPr>
          <a:xfrm>
            <a:off x="4928300" y="5980516"/>
            <a:ext cx="20486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Embedded Control 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38CF99C2-1947-C807-7026-566829230BD9}"/>
              </a:ext>
            </a:extLst>
          </p:cNvPr>
          <p:cNvSpPr txBox="1"/>
          <p:nvPr/>
        </p:nvSpPr>
        <p:spPr>
          <a:xfrm>
            <a:off x="7052310" y="5977768"/>
            <a:ext cx="28874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 err="1">
                <a:latin typeface="Arial" panose="020B0604020202020204" pitchFamily="34" charset="0"/>
                <a:cs typeface="Arial" panose="020B0604020202020204" pitchFamily="34" charset="0"/>
              </a:rPr>
              <a:t>robolink</a:t>
            </a:r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 arm </a:t>
            </a:r>
            <a:r>
              <a:rPr lang="de-DE" sz="1200" dirty="0" err="1"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 modular </a:t>
            </a:r>
            <a:r>
              <a:rPr lang="de-DE" sz="1200" dirty="0" err="1">
                <a:latin typeface="Arial" panose="020B0604020202020204" pitchFamily="34" charset="0"/>
                <a:cs typeface="Arial" panose="020B0604020202020204" pitchFamily="34" charset="0"/>
              </a:rPr>
              <a:t>control</a:t>
            </a:r>
            <a:endParaRPr lang="de-DE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95BE0610-D7E6-44EA-F7F5-9021764FEF1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29" t="-1470" b="-1"/>
          <a:stretch/>
        </p:blipFill>
        <p:spPr>
          <a:xfrm>
            <a:off x="4193402" y="4971952"/>
            <a:ext cx="878502" cy="371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0645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5F68372F-093B-09E8-E99A-7ECB46DF96D1}"/>
              </a:ext>
            </a:extLst>
          </p:cNvPr>
          <p:cNvSpPr txBox="1">
            <a:spLocks/>
          </p:cNvSpPr>
          <p:nvPr/>
        </p:nvSpPr>
        <p:spPr>
          <a:xfrm>
            <a:off x="822836" y="677430"/>
            <a:ext cx="8820472" cy="95137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EE7D0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CRI-Ethernet Interface</a:t>
            </a:r>
            <a:endParaRPr lang="en-US" sz="3600" b="1" dirty="0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3726B816-4667-0AA4-56F6-A9FE73D90B69}"/>
              </a:ext>
            </a:extLst>
          </p:cNvPr>
          <p:cNvSpPr txBox="1"/>
          <p:nvPr/>
        </p:nvSpPr>
        <p:spPr>
          <a:xfrm>
            <a:off x="847001" y="1548925"/>
            <a:ext cx="7153999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2400" b="1" dirty="0">
                <a:solidFill>
                  <a:srgbClr val="EF7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Aufgabenstellung:</a:t>
            </a:r>
            <a:b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0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Ein externes System soll den Roboter steuern können.</a:t>
            </a:r>
          </a:p>
          <a:p>
            <a:endParaRPr lang="de-DE" sz="2400" dirty="0"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</a:endParaRPr>
          </a:p>
          <a:p>
            <a:r>
              <a:rPr lang="de-DE" sz="2400" b="1" dirty="0">
                <a:solidFill>
                  <a:srgbClr val="EF7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Lösung:</a:t>
            </a:r>
            <a:b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Die CRI-Schnittstelle ermöglicht es, den Roboter zu bewegen,  Programme zu definieren und auszuführen. Die igus</a:t>
            </a:r>
            <a:r>
              <a:rPr lang="de-DE" sz="2000" baseline="30000" dirty="0">
                <a:solidFill>
                  <a:schemeClr val="tx1"/>
                </a:solidFill>
                <a:latin typeface="Arial" panose="020B0604020202020204" pitchFamily="34" charset="0"/>
                <a:ea typeface="Apex New Light" panose="02010600040501010103" pitchFamily="50" charset="0"/>
                <a:cs typeface="Arial" panose="020B0604020202020204" pitchFamily="34" charset="0"/>
              </a:rPr>
              <a:t>®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Robot Control errichtet dazu einen Server, der externe Rechner kann sich als Client per Ethernet verbinden. </a:t>
            </a:r>
          </a:p>
          <a:p>
            <a:endParaRPr lang="de-DE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2400" b="1" dirty="0">
                <a:solidFill>
                  <a:srgbClr val="EF7E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Ausblick:</a:t>
            </a:r>
            <a:b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Dieser Mechanismus erlaubt eine sehr weitreichende Integration der Steuerung in die Software des Kunden.</a:t>
            </a:r>
            <a:b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Er erfordert aber auch entsprechendes Know-how. </a:t>
            </a:r>
            <a:b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Ein Beispiel-Client ist als C#-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VisualStudio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Projekt </a:t>
            </a:r>
            <a:b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auf dem CPR-Wiki verfügbar.</a:t>
            </a:r>
            <a:endParaRPr lang="de-DE" sz="2000" dirty="0"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</a:endParaRPr>
          </a:p>
        </p:txBody>
      </p:sp>
      <p:pic>
        <p:nvPicPr>
          <p:cNvPr id="4" name="Grafik 3" descr="Ein Bild, das Text enthält.&#10;&#10;Automatisch generierte Beschreibung">
            <a:extLst>
              <a:ext uri="{FF2B5EF4-FFF2-40B4-BE49-F238E27FC236}">
                <a16:creationId xmlns:a16="http://schemas.microsoft.com/office/drawing/2014/main" id="{16BC261D-EA7C-B817-DDE8-97121AE2995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" t="2574" r="58411" b="44536"/>
          <a:stretch/>
        </p:blipFill>
        <p:spPr>
          <a:xfrm>
            <a:off x="8229849" y="3567024"/>
            <a:ext cx="3695526" cy="2594284"/>
          </a:xfrm>
          <a:prstGeom prst="rect">
            <a:avLst/>
          </a:prstGeom>
          <a:ln>
            <a:solidFill>
              <a:srgbClr val="EF7E00"/>
            </a:solidFill>
          </a:ln>
        </p:spPr>
      </p:pic>
      <p:pic>
        <p:nvPicPr>
          <p:cNvPr id="5" name="Grafik 4" descr="Ein Bild, das Text, drinnen enthält.&#10;&#10;Automatisch generierte Beschreibung">
            <a:extLst>
              <a:ext uri="{FF2B5EF4-FFF2-40B4-BE49-F238E27FC236}">
                <a16:creationId xmlns:a16="http://schemas.microsoft.com/office/drawing/2014/main" id="{06E69485-1FD6-60E2-B859-D41ECAA83F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848" y="1541515"/>
            <a:ext cx="1667220" cy="1454564"/>
          </a:xfrm>
          <a:prstGeom prst="rect">
            <a:avLst/>
          </a:prstGeom>
          <a:ln>
            <a:solidFill>
              <a:srgbClr val="EF7E00"/>
            </a:solidFill>
          </a:ln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D258B856-F327-BD61-89A7-34BFA4702F5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3012" y="1270171"/>
            <a:ext cx="1412363" cy="1725908"/>
          </a:xfrm>
          <a:prstGeom prst="rect">
            <a:avLst/>
          </a:prstGeom>
          <a:ln>
            <a:noFill/>
          </a:ln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539FB26B-8213-AFF7-23BD-861353C08C0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29" t="-1470" b="-1"/>
          <a:stretch/>
        </p:blipFill>
        <p:spPr>
          <a:xfrm>
            <a:off x="9969734" y="2083124"/>
            <a:ext cx="878502" cy="371345"/>
          </a:xfrm>
          <a:prstGeom prst="rect">
            <a:avLst/>
          </a:prstGeom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A3C8EB4C-FBD9-E88E-4072-2C1023DFFDF2}"/>
              </a:ext>
            </a:extLst>
          </p:cNvPr>
          <p:cNvSpPr txBox="1"/>
          <p:nvPr/>
        </p:nvSpPr>
        <p:spPr>
          <a:xfrm>
            <a:off x="9969734" y="2121645"/>
            <a:ext cx="57185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DE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CRI</a:t>
            </a:r>
          </a:p>
        </p:txBody>
      </p:sp>
    </p:spTree>
    <p:extLst>
      <p:ext uri="{BB962C8B-B14F-4D97-AF65-F5344CB8AC3E}">
        <p14:creationId xmlns:p14="http://schemas.microsoft.com/office/powerpoint/2010/main" val="40115129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503</Words>
  <Application>Microsoft Office PowerPoint</Application>
  <PresentationFormat>Breitbild</PresentationFormat>
  <Paragraphs>44</Paragraphs>
  <Slides>11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Marta Wojtylo</dc:creator>
  <cp:lastModifiedBy>Marta Wojtylo</cp:lastModifiedBy>
  <cp:revision>13</cp:revision>
  <dcterms:created xsi:type="dcterms:W3CDTF">2022-08-11T14:49:13Z</dcterms:created>
  <dcterms:modified xsi:type="dcterms:W3CDTF">2022-08-12T09:54:44Z</dcterms:modified>
</cp:coreProperties>
</file>